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6311E-7531-40EC-948E-F70321994438}" type="datetimeFigureOut">
              <a:rPr lang="zh-CN" altLang="en-US" smtClean="0"/>
              <a:t>2013-05-09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0CA15-B546-4ABA-8D56-5396AEE7F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250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6311E-7531-40EC-948E-F70321994438}" type="datetimeFigureOut">
              <a:rPr lang="zh-CN" altLang="en-US" smtClean="0"/>
              <a:t>2013-05-09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0CA15-B546-4ABA-8D56-5396AEE7F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134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zh-CN" altLang="en-US" sz="6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叶根友蚕燕隶书(新春版)" pitchFamily="2" charset="-122"/>
                <a:ea typeface="叶根友蚕燕隶书(新春版)" pitchFamily="2" charset="-122"/>
              </a:rPr>
              <a:t>构建智慧图书馆的</a:t>
            </a:r>
            <a:r>
              <a:rPr lang="en-US" altLang="zh-CN" sz="6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叶根友蚕燕隶书(新春版)" pitchFamily="2" charset="-122"/>
                <a:ea typeface="叶根友蚕燕隶书(新春版)" pitchFamily="2" charset="-122"/>
              </a:rPr>
              <a:t/>
            </a:r>
            <a:br>
              <a:rPr lang="en-US" altLang="zh-CN" sz="6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叶根友蚕燕隶书(新春版)" pitchFamily="2" charset="-122"/>
                <a:ea typeface="叶根友蚕燕隶书(新春版)" pitchFamily="2" charset="-122"/>
              </a:rPr>
            </a:br>
            <a:r>
              <a:rPr lang="zh-CN" altLang="en-US" sz="660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叶根友蚕燕隶书(新春版)" pitchFamily="2" charset="-122"/>
                <a:ea typeface="叶根友蚕燕隶书(新春版)" pitchFamily="2" charset="-122"/>
              </a:rPr>
              <a:t>若干关键问题思考</a:t>
            </a:r>
            <a:endParaRPr lang="zh-CN" altLang="en-US" sz="6600" dirty="0" smtClean="0">
              <a:latin typeface="叶根友蚕燕隶书(新春版)" pitchFamily="2" charset="-122"/>
              <a:ea typeface="叶根友蚕燕隶书(新春版)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87838"/>
      </p:ext>
    </p:extLst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要素之一：资源</a:t>
            </a:r>
            <a:r>
              <a:rPr lang="zh-CN" altLang="en-US" sz="200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（优质、多元、高效）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94705"/>
      </p:ext>
    </p:extLst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要素之二：技术</a:t>
            </a:r>
            <a:r>
              <a:rPr lang="zh-CN" altLang="en-US" sz="200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（精准、便捷、智能）</a:t>
            </a:r>
            <a:endParaRPr lang="zh-CN" altLang="en-US" sz="2000" dirty="0">
              <a:solidFill>
                <a:srgbClr val="333399"/>
              </a:solidFill>
              <a:latin typeface="Arial" charset="0"/>
              <a:ea typeface="黑体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13236"/>
      </p:ext>
    </p:extLst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要素之二：技术</a:t>
            </a:r>
            <a:r>
              <a:rPr lang="zh-CN" altLang="en-US" sz="200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（精准、便捷、智能）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5985"/>
      </p:ext>
    </p:extLst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要素之三：服务</a:t>
            </a:r>
            <a:r>
              <a:rPr lang="zh-CN" altLang="en-US" sz="200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（泛在、灵动、感知）</a:t>
            </a:r>
            <a:endParaRPr lang="zh-CN" altLang="en-US" sz="2000" dirty="0">
              <a:solidFill>
                <a:srgbClr val="333399"/>
              </a:solidFill>
              <a:latin typeface="Arial" charset="0"/>
              <a:ea typeface="黑体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02806"/>
      </p:ext>
    </p:extLst>
  </p:cSld>
  <p:clrMapOvr>
    <a:masterClrMapping/>
  </p:clrMapOvr>
  <p:transition spd="med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要素之三：服务</a:t>
            </a:r>
            <a:r>
              <a:rPr lang="zh-CN" altLang="en-US" sz="200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（泛在、灵动、感知）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764007"/>
      </p:ext>
    </p:extLst>
  </p:cSld>
  <p:clrMapOvr>
    <a:masterClrMapping/>
  </p:clrMapOvr>
  <p:transition spd="med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要素之三：服务</a:t>
            </a:r>
            <a:r>
              <a:rPr lang="zh-CN" altLang="en-US" sz="200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（泛在、灵动、感知）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2438"/>
      </p:ext>
    </p:extLst>
  </p:cSld>
  <p:clrMapOvr>
    <a:masterClrMapping/>
  </p:clrMapOvr>
  <p:transition spd="med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要素之四：馆员</a:t>
            </a:r>
            <a:r>
              <a:rPr lang="zh-CN" altLang="en-US" sz="2000" smtClean="0">
                <a:solidFill>
                  <a:srgbClr val="333399"/>
                </a:solidFill>
                <a:latin typeface="Arial" charset="0"/>
                <a:ea typeface="黑体" pitchFamily="2" charset="-122"/>
              </a:rPr>
              <a:t>（敬业、专业、创新）</a:t>
            </a:r>
            <a:endParaRPr lang="zh-CN" altLang="en-US" sz="2000" dirty="0">
              <a:solidFill>
                <a:srgbClr val="333399"/>
              </a:solidFill>
              <a:latin typeface="Arial" charset="0"/>
              <a:ea typeface="黑体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947398"/>
      </p:ext>
    </p:extLst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6565"/>
      </p:ext>
    </p:extLst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8624"/>
      </p:ext>
    </p:extLst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8000" smtClean="0">
                <a:solidFill>
                  <a:srgbClr val="CC0000"/>
                </a:solidFill>
                <a:ea typeface="华文琥珀" pitchFamily="2" charset="-122"/>
              </a:rPr>
              <a:t>关键问题</a:t>
            </a:r>
            <a:endParaRPr lang="zh-CN" altLang="en-US" sz="8000" dirty="0" smtClean="0">
              <a:solidFill>
                <a:srgbClr val="CC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04377"/>
      </p:ext>
    </p:extLst>
  </p:cSld>
  <p:clrMapOvr>
    <a:masterClrMapping/>
  </p:clrMapOvr>
  <p:transition spd="med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内容提纲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11533"/>
      </p:ext>
    </p:extLst>
  </p:cSld>
  <p:clrMapOvr>
    <a:masterClrMapping/>
  </p:clrMapOvr>
  <p:transition spd="med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资源建设的关键问题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8101"/>
      </p:ext>
    </p:extLst>
  </p:cSld>
  <p:clrMapOvr>
    <a:masterClrMapping/>
  </p:clrMapOvr>
  <p:transition spd="med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CN" altLang="en-US" smtClean="0"/>
              <a:t>智能互动的资源荐购系统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87102"/>
      </p:ext>
    </p:extLst>
  </p:cSld>
  <p:clrMapOvr>
    <a:masterClrMapping/>
  </p:clrMapOvr>
  <p:transition spd="med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zh-CN" altLang="en-US" smtClean="0"/>
              <a:t>方便快捷的资源揭示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6820"/>
      </p:ext>
    </p:extLst>
  </p:cSld>
  <p:clrMapOvr>
    <a:masterClrMapping/>
  </p:clrMapOvr>
  <p:transition spd="med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技术发展的关键问题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595822"/>
      </p:ext>
    </p:extLst>
  </p:cSld>
  <p:clrMapOvr>
    <a:masterClrMapping/>
  </p:clrMapOvr>
  <p:transition spd="med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RFID</a:t>
            </a:r>
            <a:r>
              <a:rPr lang="zh-CN" altLang="en-US" smtClean="0"/>
              <a:t>技术的应用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626277" y="6130022"/>
            <a:ext cx="5830235" cy="3385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hlink"/>
                </a:solidFill>
                <a:latin typeface="Times New Roman" pitchFamily="18" charset="0"/>
                <a:ea typeface="黑体" pitchFamily="49" charset="-122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tx2">
                    <a:lumMod val="50000"/>
                  </a:schemeClr>
                </a:solidFill>
              </a:rPr>
              <a:t>http://www.cityu.edu.hk/lib/rfid_consortium/document.html</a:t>
            </a:r>
            <a:endParaRPr lang="zh-CN" altLang="en-US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521682"/>
      </p:ext>
    </p:extLst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移动图书馆的建设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36078"/>
      </p:ext>
    </p:extLst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服务提升的关键问题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9270"/>
      </p:ext>
    </p:extLst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服务提升的关键问题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62659"/>
      </p:ext>
    </p:extLst>
  </p:cSld>
  <p:clrMapOvr>
    <a:masterClrMapping/>
  </p:clrMapOvr>
  <p:transition spd="med"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IC</a:t>
            </a:r>
            <a:r>
              <a:rPr lang="en-US" altLang="zh-CN" baseline="30000" smtClean="0"/>
              <a:t>2</a:t>
            </a:r>
            <a:r>
              <a:rPr lang="zh-CN" altLang="en-US" smtClean="0"/>
              <a:t>创新服务模式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26818"/>
      </p:ext>
    </p:extLst>
  </p:cSld>
  <p:clrMapOvr>
    <a:masterClrMapping/>
  </p:clrMapOvr>
  <p:transition spd="med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主动、有效的服务拓展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451307"/>
      </p:ext>
    </p:extLst>
  </p:cSld>
  <p:clrMapOvr>
    <a:masterClrMapping/>
  </p:clrMapOvr>
  <p:transition spd="med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8000" smtClean="0">
                <a:solidFill>
                  <a:srgbClr val="CC0000"/>
                </a:solidFill>
                <a:ea typeface="华文琥珀" pitchFamily="2" charset="-122"/>
              </a:rPr>
              <a:t>智慧浅识</a:t>
            </a:r>
            <a:endParaRPr lang="zh-CN" altLang="en-US" sz="8000" dirty="0" smtClean="0">
              <a:solidFill>
                <a:srgbClr val="CC0000"/>
              </a:solidFill>
              <a:ea typeface="华文琥珀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234"/>
      </p:ext>
    </p:extLst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主动、有效的服务拓展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09618"/>
      </p:ext>
    </p:extLst>
  </p:cSld>
  <p:clrMapOvr>
    <a:masterClrMapping/>
  </p:clrMapOvr>
  <p:transition spd="med"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主动、有效的服务拓展</a:t>
            </a:r>
            <a:endParaRPr lang="en-US" altLang="zh-CN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45416"/>
      </p:ext>
    </p:extLst>
  </p:cSld>
  <p:clrMapOvr>
    <a:masterClrMapping/>
  </p:clrMapOvr>
  <p:transition spd="med"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馆员队伍的关键问题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764228"/>
      </p:ext>
    </p:extLst>
  </p:cSld>
  <p:clrMapOvr>
    <a:masterClrMapping/>
  </p:clrMapOvr>
  <p:transition spd="med"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人</a:t>
            </a:r>
            <a:r>
              <a:rPr lang="en-US" altLang="zh-CN" smtClean="0"/>
              <a:t>·</a:t>
            </a:r>
            <a:r>
              <a:rPr lang="zh-CN" altLang="en-US" smtClean="0"/>
              <a:t>文柔性的管理体系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53743"/>
      </p:ext>
    </p:extLst>
  </p:cSld>
  <p:clrMapOvr>
    <a:masterClrMapping/>
  </p:clrMapOvr>
  <p:transition spd="med">
    <p:rand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智能化馆员业务管理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7368"/>
      </p:ext>
    </p:extLst>
  </p:cSld>
  <p:clrMapOvr>
    <a:masterClrMapping/>
  </p:clrMapOvr>
  <p:transition spd="med"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馆员与教学、科研团队的互动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91866"/>
      </p:ext>
    </p:extLst>
  </p:cSld>
  <p:clrMapOvr>
    <a:masterClrMapping/>
  </p:clrMapOvr>
  <p:transition spd="med">
    <p:rand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读者关联的关键问题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69925"/>
      </p:ext>
    </p:extLst>
  </p:cSld>
  <p:clrMapOvr>
    <a:masterClrMapping/>
  </p:clrMapOvr>
  <p:transition spd="med">
    <p:rand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读者参与图书馆工作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91745"/>
      </p:ext>
    </p:extLst>
  </p:cSld>
  <p:clrMapOvr>
    <a:masterClrMapping/>
  </p:clrMapOvr>
  <p:transition spd="med">
    <p:rand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sz="8000" smtClean="0">
                <a:solidFill>
                  <a:srgbClr val="CC0000"/>
                </a:solidFill>
                <a:ea typeface="华文琥珀" pitchFamily="2" charset="-122"/>
              </a:rPr>
              <a:t>未来憧憬</a:t>
            </a:r>
            <a:endParaRPr lang="zh-CN" altLang="en-US" sz="8000" dirty="0" smtClean="0">
              <a:solidFill>
                <a:srgbClr val="CC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323541"/>
      </p:ext>
    </p:extLst>
  </p:cSld>
  <p:clrMapOvr>
    <a:masterClrMapping/>
  </p:clrMapOvr>
  <p:transition spd="med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智慧图书馆的不同方面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14761"/>
      </p:ext>
    </p:extLst>
  </p:cSld>
  <p:clrMapOvr>
    <a:masterClrMapping/>
  </p:clrMapOvr>
  <p:transition spd="med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关于“智慧”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276735"/>
      </p:ext>
    </p:extLst>
  </p:cSld>
  <p:clrMapOvr>
    <a:masterClrMapping/>
  </p:clrMapOvr>
  <p:transition spd="med">
    <p:rand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随时随地的图书馆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22017"/>
      </p:ext>
    </p:extLst>
  </p:cSld>
  <p:clrMapOvr>
    <a:masterClrMapping/>
  </p:clrMapOvr>
  <p:transition spd="med">
    <p:rand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有声有色的图书馆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93439"/>
      </p:ext>
    </p:extLst>
  </p:cSld>
  <p:clrMapOvr>
    <a:masterClrMapping/>
  </p:clrMapOvr>
  <p:transition spd="med">
    <p:rand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泛在的、触手可及的图书馆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67139"/>
      </p:ext>
    </p:extLst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灵活感知的图书馆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11262"/>
      </p:ext>
    </p:extLst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有形无形的图书馆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82935"/>
      </p:ext>
    </p:extLst>
  </p:cSld>
  <p:clrMapOvr>
    <a:masterClrMapping/>
  </p:clrMapOvr>
  <p:transition spd="med">
    <p:random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CN" altLang="en-US" sz="800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琥珀" pitchFamily="2" charset="-122"/>
              </a:rPr>
              <a:t>结 束 语</a:t>
            </a:r>
            <a:endParaRPr lang="zh-CN" altLang="en-US" sz="80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琥珀" pitchFamily="2" charset="-122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67462"/>
      </p:ext>
    </p:extLst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结束语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498694"/>
      </p:ext>
    </p:extLst>
  </p:cSld>
  <p:clrMapOvr>
    <a:masterClrMapping/>
  </p:clrMapOvr>
  <p:transition spd="med">
    <p:random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结束语</a:t>
            </a: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657753"/>
      </p:ext>
    </p:extLst>
  </p:cSld>
  <p:clrMapOvr>
    <a:masterClrMapping/>
  </p:clrMapOvr>
  <p:transition spd="med">
    <p:rand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30062"/>
      </p:ext>
    </p:extLst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智慧共同体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80046"/>
      </p:ext>
    </p:extLst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智慧图书馆</a:t>
            </a:r>
            <a:endParaRPr lang="zh-CN" altLang="en-US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60629"/>
      </p:ext>
    </p:extLst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CN" altLang="en-US" sz="8000" smtClean="0">
                <a:solidFill>
                  <a:srgbClr val="CC0000"/>
                </a:solidFill>
                <a:ea typeface="华文琥珀" pitchFamily="2" charset="-122"/>
              </a:rPr>
              <a:t>基本模型</a:t>
            </a:r>
            <a:endParaRPr lang="zh-CN" altLang="en-US" sz="8000" dirty="0" smtClean="0">
              <a:solidFill>
                <a:srgbClr val="CC0000"/>
              </a:solidFill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1329"/>
      </p:ext>
    </p:extLst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智慧图书馆五大要素</a:t>
            </a:r>
            <a:endParaRPr lang="zh-CN" altLang="en-US" dirty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36504"/>
      </p:ext>
    </p:extLst>
  </p:cSld>
  <p:clrMapOvr>
    <a:masterClrMapping/>
  </p:clrMapOvr>
  <p:transition spd="med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要素之一：资源</a:t>
            </a:r>
            <a:r>
              <a:rPr lang="zh-CN" altLang="en-US" sz="2000" smtClean="0">
                <a:solidFill>
                  <a:schemeClr val="accent2"/>
                </a:solidFill>
                <a:latin typeface="Arial" charset="0"/>
                <a:ea typeface="黑体" pitchFamily="2" charset="-122"/>
              </a:rPr>
              <a:t>（优质、多元、高效）</a:t>
            </a:r>
            <a:endParaRPr lang="zh-CN" altLang="en-US" sz="2000" dirty="0" smtClean="0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0135"/>
      </p:ext>
    </p:extLst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Microsoft Office PowerPoint</Application>
  <PresentationFormat>全屏显示(4:3)</PresentationFormat>
  <Paragraphs>46</Paragraphs>
  <Slides>48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49" baseType="lpstr">
      <vt:lpstr>Office 主题​​</vt:lpstr>
      <vt:lpstr>构建智慧图书馆的 若干关键问题思考</vt:lpstr>
      <vt:lpstr>内容提纲</vt:lpstr>
      <vt:lpstr>智慧浅识</vt:lpstr>
      <vt:lpstr>关于“智慧”</vt:lpstr>
      <vt:lpstr>智慧共同体</vt:lpstr>
      <vt:lpstr>智慧图书馆</vt:lpstr>
      <vt:lpstr>基本模型</vt:lpstr>
      <vt:lpstr>智慧图书馆五大要素</vt:lpstr>
      <vt:lpstr>要素之一：资源（优质、多元、高效）</vt:lpstr>
      <vt:lpstr>要素之一：资源（优质、多元、高效）</vt:lpstr>
      <vt:lpstr>要素之二：技术（精准、便捷、智能）</vt:lpstr>
      <vt:lpstr>要素之二：技术（精准、便捷、智能）</vt:lpstr>
      <vt:lpstr>要素之三：服务（泛在、灵动、感知）</vt:lpstr>
      <vt:lpstr>要素之三：服务（泛在、灵动、感知）</vt:lpstr>
      <vt:lpstr>要素之三：服务（泛在、灵动、感知）</vt:lpstr>
      <vt:lpstr>要素之四：馆员（敬业、专业、创新）</vt:lpstr>
      <vt:lpstr>PowerPoint 演示文稿</vt:lpstr>
      <vt:lpstr>PowerPoint 演示文稿</vt:lpstr>
      <vt:lpstr>关键问题</vt:lpstr>
      <vt:lpstr>资源建设的关键问题</vt:lpstr>
      <vt:lpstr>智能互动的资源荐购系统</vt:lpstr>
      <vt:lpstr>方便快捷的资源揭示</vt:lpstr>
      <vt:lpstr>技术发展的关键问题</vt:lpstr>
      <vt:lpstr>RFID技术的应用</vt:lpstr>
      <vt:lpstr>移动图书馆的建设</vt:lpstr>
      <vt:lpstr>服务提升的关键问题</vt:lpstr>
      <vt:lpstr>服务提升的关键问题</vt:lpstr>
      <vt:lpstr>IC2创新服务模式</vt:lpstr>
      <vt:lpstr>主动、有效的服务拓展</vt:lpstr>
      <vt:lpstr>主动、有效的服务拓展</vt:lpstr>
      <vt:lpstr>主动、有效的服务拓展</vt:lpstr>
      <vt:lpstr>馆员队伍的关键问题</vt:lpstr>
      <vt:lpstr>人·文柔性的管理体系</vt:lpstr>
      <vt:lpstr>智能化馆员业务管理</vt:lpstr>
      <vt:lpstr>馆员与教学、科研团队的互动</vt:lpstr>
      <vt:lpstr>读者关联的关键问题</vt:lpstr>
      <vt:lpstr>读者参与图书馆工作</vt:lpstr>
      <vt:lpstr>未来憧憬</vt:lpstr>
      <vt:lpstr>智慧图书馆的不同方面</vt:lpstr>
      <vt:lpstr>随时随地的图书馆</vt:lpstr>
      <vt:lpstr>有声有色的图书馆</vt:lpstr>
      <vt:lpstr>泛在的、触手可及的图书馆</vt:lpstr>
      <vt:lpstr>灵活感知的图书馆</vt:lpstr>
      <vt:lpstr>有形无形的图书馆</vt:lpstr>
      <vt:lpstr>结 束 语</vt:lpstr>
      <vt:lpstr>结束语</vt:lpstr>
      <vt:lpstr>结束语</vt:lpstr>
      <vt:lpstr>PowerPoint 演示文稿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构建智慧图书馆的 若干关键问题思考</dc:title>
  <dc:creator>JChen</dc:creator>
  <cp:lastModifiedBy>JChen</cp:lastModifiedBy>
  <cp:revision>2</cp:revision>
  <dcterms:created xsi:type="dcterms:W3CDTF">2013-05-08T15:53:35Z</dcterms:created>
  <dcterms:modified xsi:type="dcterms:W3CDTF">2013-05-08T16:11:01Z</dcterms:modified>
</cp:coreProperties>
</file>